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07" r:id="rId2"/>
    <p:sldId id="502" r:id="rId3"/>
    <p:sldId id="503" r:id="rId4"/>
    <p:sldId id="561" r:id="rId5"/>
    <p:sldId id="525" r:id="rId6"/>
    <p:sldId id="560" r:id="rId7"/>
    <p:sldId id="563" r:id="rId8"/>
    <p:sldId id="562" r:id="rId9"/>
    <p:sldId id="564" r:id="rId10"/>
    <p:sldId id="565" r:id="rId11"/>
    <p:sldId id="589" r:id="rId12"/>
    <p:sldId id="590" r:id="rId13"/>
    <p:sldId id="505" r:id="rId14"/>
    <p:sldId id="566" r:id="rId15"/>
    <p:sldId id="594" r:id="rId16"/>
    <p:sldId id="531" r:id="rId17"/>
    <p:sldId id="568" r:id="rId18"/>
    <p:sldId id="569" r:id="rId19"/>
    <p:sldId id="571" r:id="rId20"/>
    <p:sldId id="572" r:id="rId21"/>
    <p:sldId id="595" r:id="rId22"/>
    <p:sldId id="573" r:id="rId23"/>
    <p:sldId id="574" r:id="rId24"/>
    <p:sldId id="576" r:id="rId25"/>
    <p:sldId id="575" r:id="rId26"/>
    <p:sldId id="577" r:id="rId27"/>
    <p:sldId id="578" r:id="rId28"/>
    <p:sldId id="579" r:id="rId29"/>
    <p:sldId id="582" r:id="rId30"/>
    <p:sldId id="581" r:id="rId31"/>
    <p:sldId id="584" r:id="rId32"/>
    <p:sldId id="586" r:id="rId33"/>
    <p:sldId id="585" r:id="rId34"/>
    <p:sldId id="580" r:id="rId35"/>
    <p:sldId id="587" r:id="rId36"/>
    <p:sldId id="588" r:id="rId37"/>
    <p:sldId id="524" r:id="rId38"/>
    <p:sldId id="592" r:id="rId39"/>
    <p:sldId id="593" r:id="rId40"/>
    <p:sldId id="596" r:id="rId41"/>
    <p:sldId id="604" r:id="rId42"/>
    <p:sldId id="597" r:id="rId43"/>
    <p:sldId id="583" r:id="rId44"/>
    <p:sldId id="599" r:id="rId45"/>
    <p:sldId id="600" r:id="rId46"/>
    <p:sldId id="601" r:id="rId47"/>
    <p:sldId id="602" r:id="rId48"/>
    <p:sldId id="603" r:id="rId49"/>
    <p:sldId id="30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67171"/>
    <a:srgbClr val="FEFEFE"/>
    <a:srgbClr val="3333FF"/>
    <a:srgbClr val="0F02BE"/>
    <a:srgbClr val="0070C0"/>
    <a:srgbClr val="A9A9A7"/>
    <a:srgbClr val="110058"/>
    <a:srgbClr val="F7F7F7"/>
    <a:srgbClr val="D2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9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ci.iwr.uni-heidelberg.de/vislearn/wp-content/uploads/2016/06/GM-lecture3.pdf" TargetMode="External"/><Relationship Id="rId2" Type="http://schemas.openxmlformats.org/officeDocument/2006/relationships/hyperlink" Target="http://vision.stanford.edu/teaching/cs231b_spring1213/slides/segmentation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58fuWVu5DVU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m.blog.naver.com/PostView.nhn?blogId=laonple&amp;logNo=220991967450&amp;proxyReferer=https:%2F%2Fwww.google.com%2F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theaisummer.com/receptive-field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PostView.nhn?blogId=laonple&amp;logNo=220991967450&amp;proxyReferer=https:%2F%2Fwww.google.com%2F" TargetMode="External"/><Relationship Id="rId2" Type="http://schemas.openxmlformats.org/officeDocument/2006/relationships/hyperlink" Target="https://theaisummer.com/receptive-field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l2vec/overview-of-conditional-random-fields-68a2a20fa541" TargetMode="External"/><Relationship Id="rId7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medium.com/ml2vec/overview-of-conditional-random-fields-68a2a20fa541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hyperlink" Target="https://medium.com/ml2vec/overview-of-conditional-random-fields-68a2a20fa54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745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Deconvolution Network (</a:t>
            </a:r>
            <a:r>
              <a:rPr lang="en-US" altLang="ko-KR" sz="4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DeconvNet</a:t>
            </a:r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4440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Deconvolution Network for Semantic Segmentation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방식을 이용해서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좋은 성능을 달성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Dataset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42F325-AE65-4448-B5F3-0BB6A280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4" y="3008512"/>
            <a:ext cx="9677400" cy="2552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A3409-F00C-4CCA-8061-2386FAEE4E01}"/>
              </a:ext>
            </a:extLst>
          </p:cNvPr>
          <p:cNvSpPr/>
          <p:nvPr/>
        </p:nvSpPr>
        <p:spPr>
          <a:xfrm>
            <a:off x="1166070" y="4391378"/>
            <a:ext cx="9487948" cy="7426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1FAF5-D5C6-4483-8046-90046BF14F06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C8925B-14E7-4236-BBD3-A727527CEB6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0FCEB-D2A3-4FFD-9072-FEADD5E023E6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4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M. Mostajabi, P. Yadollahpour, and G. Shakhnarovich. Feedforward semantic segmentation with zoom-out features.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37FC9-14EB-4A78-A5F5-E3D60A9B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1" y="1052981"/>
            <a:ext cx="9153525" cy="3571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1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C. Farabet, C. Couprie, L. Najman, and Y. LeCun. Learning hierarchical features for scene labeling. TPAMI, 35(8):1915– 1929, 2013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2BAD4B-BDAF-46DC-BE57-94CC9084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1252123"/>
            <a:ext cx="9925050" cy="3238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A5F8-7BF7-473E-ABD3-69CD738A00E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3632433" y="6586292"/>
            <a:ext cx="7831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B. Hariharan, P. Arbelaez, R. Girshick, and J. Malik. Hyper-columns for object segmentation and fine-grained localization.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>
            <a:off x="3632433" y="6561126"/>
            <a:ext cx="821373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023D6-0529-47C2-ADB7-4460B4F2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04" y="1101529"/>
            <a:ext cx="4893183" cy="3204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57A399-19EC-4DA0-B2E4-51DB4CC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6" y="1160536"/>
            <a:ext cx="4724400" cy="3086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DC05D5-400E-4960-994B-79A6FD85DD2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8300C-7978-41FF-970D-04F3B853FBA2}"/>
              </a:ext>
            </a:extLst>
          </p:cNvPr>
          <p:cNvSpPr txBox="1"/>
          <p:nvPr/>
        </p:nvSpPr>
        <p:spPr>
          <a:xfrm>
            <a:off x="4790114" y="6586292"/>
            <a:ext cx="6673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Dai, K. He, and J. Sun. Convolutional feature masking for joint object and stuff segmentation.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24B0C4-4A0F-48E5-BF9F-55B497C0A27E}"/>
              </a:ext>
            </a:extLst>
          </p:cNvPr>
          <p:cNvCxnSpPr>
            <a:cxnSpLocks/>
          </p:cNvCxnSpPr>
          <p:nvPr/>
        </p:nvCxnSpPr>
        <p:spPr>
          <a:xfrm>
            <a:off x="4790114" y="6561125"/>
            <a:ext cx="7056055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E17B2-15EC-4D26-93F8-947E40F59AE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5385CC-D048-4E84-AFE2-45722D8304E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B8E81-DC13-4F53-B8B0-32660796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8" y="1527574"/>
            <a:ext cx="10153650" cy="492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8EAC5-EB56-4CA0-869D-8983E24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1203886"/>
            <a:ext cx="5467350" cy="45339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0058A1-D7F7-438C-A008-A36AE6DC6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8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46C7C4-CC5C-46B4-AA0A-B9229BB5BA5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430F3-FD57-44F2-A38E-2A7960650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012702"/>
            <a:ext cx="6468033" cy="2983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58D65F-DC44-444E-8596-57162E4D694A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73E424-B0CC-444B-A855-05A13AE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4106054"/>
            <a:ext cx="6991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Architecture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Architecture – Convolution +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1581149"/>
            <a:ext cx="11046733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 / 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대칭으로 이루어진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층으로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사이에서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X 1 Convolution 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클래스의 투영을 진행함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Unpooling, deconvolution, ReLU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F00C43-6757-4D31-A128-F5F5E875303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 – Unpooling +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37"/>
          <a:stretch/>
        </p:blipFill>
        <p:spPr>
          <a:xfrm>
            <a:off x="839831" y="1477222"/>
            <a:ext cx="5121577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반복적으로 이루어진 형태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포착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모습을 포착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98B3EA-FC62-4E48-AE23-81C4AAF00052}"/>
              </a:ext>
            </a:extLst>
          </p:cNvPr>
          <p:cNvCxnSpPr>
            <a:cxnSpLocks/>
          </p:cNvCxnSpPr>
          <p:nvPr/>
        </p:nvCxnSpPr>
        <p:spPr>
          <a:xfrm>
            <a:off x="1031846" y="3361888"/>
            <a:ext cx="6543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E17B26-95F0-40C0-A376-F2A6843E093C}"/>
              </a:ext>
            </a:extLst>
          </p:cNvPr>
          <p:cNvCxnSpPr>
            <a:cxnSpLocks/>
          </p:cNvCxnSpPr>
          <p:nvPr/>
        </p:nvCxnSpPr>
        <p:spPr>
          <a:xfrm>
            <a:off x="1486250" y="3220673"/>
            <a:ext cx="76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20EB5AC-2697-4C3B-BF58-3201C964BC2E}"/>
              </a:ext>
            </a:extLst>
          </p:cNvPr>
          <p:cNvCxnSpPr/>
          <p:nvPr/>
        </p:nvCxnSpPr>
        <p:spPr>
          <a:xfrm>
            <a:off x="1392572" y="3361888"/>
            <a:ext cx="93678" cy="120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7BD21B-7F87-408F-B02D-1B9497327669}"/>
              </a:ext>
            </a:extLst>
          </p:cNvPr>
          <p:cNvCxnSpPr>
            <a:cxnSpLocks/>
          </p:cNvCxnSpPr>
          <p:nvPr/>
        </p:nvCxnSpPr>
        <p:spPr>
          <a:xfrm>
            <a:off x="1846976" y="3220673"/>
            <a:ext cx="1676400" cy="135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C41A65-E6A9-4733-8415-86714788899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459"/>
          <a:stretch/>
        </p:blipFill>
        <p:spPr>
          <a:xfrm>
            <a:off x="867560" y="1459452"/>
            <a:ext cx="5021512" cy="1629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BC53A2-9D03-4FAD-AEC9-59B422EB19F8}"/>
              </a:ext>
            </a:extLst>
          </p:cNvPr>
          <p:cNvSpPr txBox="1"/>
          <p:nvPr/>
        </p:nvSpPr>
        <p:spPr>
          <a:xfrm>
            <a:off x="772719" y="3787630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시에 지워진 정보를 기록했다가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필요 없기에 속도가 빠르고 경계를 잘 기억하는 장점이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sparse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가지기에 이를 채워 줄 필요가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채우는 역할을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251" b="9341"/>
          <a:stretch/>
        </p:blipFill>
        <p:spPr>
          <a:xfrm>
            <a:off x="6406880" y="1486974"/>
            <a:ext cx="2521629" cy="2051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8503768" y="2571255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4B4440-C855-4914-BD0E-DAA13A8626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3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(Transposed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Convolution)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6"/>
          <a:stretch/>
        </p:blipFill>
        <p:spPr>
          <a:xfrm>
            <a:off x="867560" y="1459452"/>
            <a:ext cx="5021512" cy="3307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4" t="-1" r="-1553" b="-393"/>
          <a:stretch/>
        </p:blipFill>
        <p:spPr>
          <a:xfrm>
            <a:off x="6683357" y="1467804"/>
            <a:ext cx="3164590" cy="227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D267F-0C21-40AD-94BF-07B62D0355C8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모양을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순차적인 층의 구조가 다양한 수준의 모양을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모습을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구체적인 모습을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2A505-E070-4498-8080-9996BA9E2F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 dirty="0"/>
              <a:t>Deconvolution + </a:t>
            </a:r>
            <a:r>
              <a:rPr lang="en-US" altLang="ko-KR" sz="2000" dirty="0" err="1"/>
              <a:t>Unpooling</a:t>
            </a:r>
            <a:r>
              <a:rPr lang="ko-KR" altLang="en-US" sz="2000" dirty="0"/>
              <a:t>을 통해 </a:t>
            </a:r>
            <a:r>
              <a:rPr lang="en-US" altLang="ko-KR" sz="2000" dirty="0"/>
              <a:t>Deconvolution Network</a:t>
            </a:r>
            <a:r>
              <a:rPr lang="ko-KR" altLang="en-US" sz="2000" dirty="0"/>
              <a:t>를 구성 </a:t>
            </a:r>
            <a:endParaRPr lang="en-US" altLang="ko-KR" sz="2000" dirty="0"/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네트워크를 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(VGG-16)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추출해서 예측한 후에 결과들을 결합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(large, small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성능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제안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Proposal-wise prediction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강한 모습을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72.5%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정확도를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없이도 높은 성능을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35F33-945B-4E00-A325-BD31655CF2F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8" descr="10-708 PGM | Lecture 16: Building Blocks of Deep Learning">
            <a:extLst>
              <a:ext uri="{FF2B5EF4-FFF2-40B4-BE49-F238E27FC236}">
                <a16:creationId xmlns:a16="http://schemas.microsoft.com/office/drawing/2014/main" id="{09CF008A-2CAC-428E-B09F-FCB53D66F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708723"/>
            <a:ext cx="5682696" cy="245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0D061E-0259-4595-8CC5-1BA7DDFC3D6D}"/>
              </a:ext>
            </a:extLst>
          </p:cNvPr>
          <p:cNvSpPr txBox="1"/>
          <p:nvPr/>
        </p:nvSpPr>
        <p:spPr>
          <a:xfrm>
            <a:off x="6813951" y="1850652"/>
            <a:ext cx="5213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Layer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직선 및 곡선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색상 등의 낮은 수준의 특징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(local feature)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High Layer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복잡하고 포괄적인 개체 정보가 활성화 </a:t>
            </a:r>
            <a:r>
              <a:rPr lang="en-US" altLang="ko-KR" sz="16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(global feature) </a:t>
            </a:r>
          </a:p>
        </p:txBody>
      </p:sp>
    </p:spTree>
    <p:extLst>
      <p:ext uri="{BB962C8B-B14F-4D97-AF65-F5344CB8AC3E}">
        <p14:creationId xmlns:p14="http://schemas.microsoft.com/office/powerpoint/2010/main" val="36860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BAE9A-D10A-4DA6-B7BC-71F9BCEB8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1" y="1561128"/>
            <a:ext cx="7025270" cy="3162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“example-specific”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구조를 잡아냄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“class-specific”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구조에 빈 부분을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채워넣음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둘을 병행시에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활성화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맵이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디테일해지는 모습을 볼 수 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5B50A-8BC8-40A8-9176-48300568D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"/>
          <a:stretch/>
        </p:blipFill>
        <p:spPr>
          <a:xfrm>
            <a:off x="8163950" y="1561128"/>
            <a:ext cx="3973956" cy="26286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35F33-945B-4E00-A325-BD31655CF2F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35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System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to instance wise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image</a:t>
            </a:r>
            <a:r>
              <a:rPr lang="ko-KR" altLang="en-US" sz="2000"/>
              <a:t>로부터 </a:t>
            </a:r>
            <a:r>
              <a:rPr lang="en-US" altLang="ko-KR" sz="2000"/>
              <a:t>object</a:t>
            </a:r>
            <a:r>
              <a:rPr lang="ko-KR" altLang="en-US" sz="2000"/>
              <a:t>가 있을법한 </a:t>
            </a:r>
            <a:r>
              <a:rPr lang="en-US" altLang="ko-KR" sz="2000"/>
              <a:t>candidate</a:t>
            </a:r>
            <a:r>
              <a:rPr lang="ko-KR" altLang="en-US" sz="2000"/>
              <a:t>를 추출해서 </a:t>
            </a:r>
            <a:r>
              <a:rPr lang="en-US" altLang="ko-KR" sz="2000"/>
              <a:t>Segmentation</a:t>
            </a:r>
            <a:r>
              <a:rPr lang="ko-KR" altLang="en-US" sz="2000"/>
              <a:t>을 수행  </a:t>
            </a:r>
            <a:endParaRPr lang="en-US" altLang="ko-KR" sz="200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효과적으로 다룸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고정된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가지는 문제를 해결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(sub-level image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size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달라서인듯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필요한 메모리와 복잡도를 줄일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대해서만 예측을 수행하면 됨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6C4F3-AD1F-46D3-AC09-CF5F400EF644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1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Batch Normalization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 internal covariate shift problem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F3CB4-5A99-4B1F-AFAA-6FF0DCF58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28" y="1609137"/>
            <a:ext cx="4852887" cy="34397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A1BB3-9150-45AA-876E-E4DAF81AB2E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Two-stage Training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테스크 대비 적은 데이터의 수를 해결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5D08B-155F-433A-884D-A67DAD34EB73}"/>
              </a:ext>
            </a:extLst>
          </p:cNvPr>
          <p:cNvSpPr txBox="1"/>
          <p:nvPr/>
        </p:nvSpPr>
        <p:spPr>
          <a:xfrm>
            <a:off x="772719" y="1467584"/>
            <a:ext cx="1114122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optima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빠지는 문제를 어느정도 해결하지만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학습수가 적어서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장점이 감소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Two-stage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학습방법을 도입해서 위의 문제를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쉬운 예제를 학습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중심으로 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instance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위치와 크기의 변동을 줄임으로써 적은 학습 데이터로 효과적인 성능을 낼 수 있ㅇㅁ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보다 어려운 예제를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과정을 거침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어려운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과정을 거침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ground-truth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overlapped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IoU 0.5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후보자들만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네트워크가 보다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해짐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위치와 크기가 훈련의 예제에 따라 다를 수 있기에 훈련을 더 어렵게 만듬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263368-243D-49AA-A161-6EDDF6D81E7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 instance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데이터에 대해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candidate proposals (individual proposals)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생성하고 학습된 모델을 적용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만들어진 모든 결과를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전체 이미지를 만듬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이미지에서도 여러개의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나올 수 있고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간에도 겹치는 부분이 있을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부분을 모두 모아서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성능이 좀 더 좋아짐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적용시에 성능이 좀 더 좋아짐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4417C-A1A4-43AB-A513-615A1791F72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Aggregating Instance-wise Segmentation Maps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59195"/>
            <a:ext cx="111412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배경만 포함되거나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잘리는 문제들이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문제는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하면서 해결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or Maximum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 * H * 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score maps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W * 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너비와 높이를 의미하고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클래스의 수를 의미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했기에 이미지의 남은 부분은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하나의 이미지에 대해 발생한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Max, Mean 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CFR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A14A5-E798-4197-89FF-0F1DEEA47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522" y="3898860"/>
            <a:ext cx="3676650" cy="495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C64B-78A7-42FF-8D8B-BF015C7B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522" y="4513280"/>
            <a:ext cx="3667125" cy="676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932911-1BFC-4F46-9BFA-D910DDEA10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3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Ensemble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vs DeconvNet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fine-details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잡는 반면에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모양을 잘 잡음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모양을 잡는데는 도움을 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같이 잡는다는 장점이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결합시에 성능향상이 큰 폭으로 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모델을 시행한 후에 둘의 결과를 평균내고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9C8C0-2BDF-4C31-9A83-548ED3F16CBD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/ Optimization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[Dataset]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annotation[5]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[Optimization]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SGD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lr : 0.01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momentum : 0.9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decay : 0.0005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 16-layer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(ILSVRC dataset)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ReducelronPlateau scheduler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(validation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2A094-2C6D-49B9-B8BB-2AB48E0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67" y="352571"/>
            <a:ext cx="3437253" cy="26996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DAA9BE-2015-49BE-B2C6-52BB2B9057A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3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 Construction / Inference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29065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Construction]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training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그린 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context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추가로 포함되도록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 확장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square window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중심에 위치한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그렇지 않은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 training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[6]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방법으로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annotation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된거를 사용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post processing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넣어서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맞춤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E11F5-A462-4AA7-8181-251ABD5B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51" y="3238113"/>
            <a:ext cx="4852089" cy="30647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97A92-DC71-4025-A6C8-DA826DD29D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5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64592-C346-4B15-8D6F-97F6FF36C4D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BE304F-B698-4EB0-A1FD-C8A605CC4D7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224B7-07C7-48BF-AD84-AD5C5489A44F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910044-4469-496B-A8A2-5ED4BD1E239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4EA0E-10A9-4365-B78D-EE1D7FCB82C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edge-box [6]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image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objectness scores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기반으로 상위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추출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진행한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pixel-wise maximum or mean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계산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D10B6-D643-416F-A904-5D33003CD5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EE689-6393-4014-A919-D977634E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1549309"/>
            <a:ext cx="10779853" cy="2862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8FAEA-F7BA-44C5-BC0C-F3B7A441D13D}"/>
              </a:ext>
            </a:extLst>
          </p:cNvPr>
          <p:cNvSpPr txBox="1"/>
          <p:nvPr/>
        </p:nvSpPr>
        <p:spPr>
          <a:xfrm>
            <a:off x="867560" y="4559613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자체의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IoU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69.6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비해 많은 상승이 있었지만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DeepLab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비해서는 낮음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결합시에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1%p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2%p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(SOTA)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ECBBEE-DD5F-4AE0-A153-CA8979E2FEC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379BB2-90FD-4F94-B0AB-FEF4990F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1425201"/>
            <a:ext cx="8681736" cy="51107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E32A3-840F-4406-BAA7-228C8B72613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E5FB1-E26A-4918-80FE-9CEE3D68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7" y="1549309"/>
            <a:ext cx="10691685" cy="3880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17A313-5495-4A18-9FA7-8E187C80131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6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945093"/>
            <a:ext cx="11141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novel 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precise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한계를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더 높은 성능을 보였음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성질이 다른 것을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37FD55-4EF0-4E97-86A0-FCCD7915CD6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6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A0AE-6D1F-481E-8570-98F1BA2779C3}"/>
              </a:ext>
            </a:extLst>
          </p:cNvPr>
          <p:cNvSpPr txBox="1"/>
          <p:nvPr/>
        </p:nvSpPr>
        <p:spPr>
          <a:xfrm>
            <a:off x="772719" y="945093"/>
            <a:ext cx="1114122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기여를 표현하려고 이끌어 가는 과정이 탄탄함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단점을 지적하고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해결하는 과정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해결책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(Unpool, Transposed Conv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왜 좋은지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 / 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장단점을 비교하고 시각화하는 과정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부분이 어떻게 살아나는지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같이 수행할 수 있는 장점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문제점을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해결하려고 시도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9C880-85B9-48D6-81DC-53040FBBEB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6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81F4-E248-4A4F-A0DB-9F38AC09573D}"/>
              </a:ext>
            </a:extLst>
          </p:cNvPr>
          <p:cNvSpPr txBox="1"/>
          <p:nvPr/>
        </p:nvSpPr>
        <p:spPr>
          <a:xfrm>
            <a:off x="772719" y="945093"/>
            <a:ext cx="111412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문제를 해결하려고 도입한 방식이 너무 비용이 많이 드는 방법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하나의 이미지당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후보군을 추출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후보군에 대해서 상위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선택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수행후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속도에 대해서도 언급이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안되어있음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 추론과정이 복잡함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적용하기에 불편한 점이 많음 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+ 2 stage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학습뿐만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아니라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추출까지 필요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성능이 뛰어난 것 같지는 않음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비교시에 오히려 낮음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 이미지도 함께 보여줬으면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의미있지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않았을까 생각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실험의 수가 다른 논문에 대비해서 많이 부족함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보통 많이 벤치마크하기는 하지만 여러 데이터에 대해서 실험을 해서 결과 비교가 필요해 보임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8F2679-FCAB-4C82-9AC4-77141FE50BE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24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Shelhamer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Krizhevsky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Sutskever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G. E. Hinton.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Simonyan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A. Zisserman. Very deep convolutional networks for large-scale image recognition.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Szegedy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W. Liu, Y. Jia, P.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Sermanet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Reed, D.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Anguelov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D. Erhan, V.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Vanhoucke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and A.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Rabinovich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Going deeper with convolutions.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CoRR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B. Hariharan, P. Arbelaez, L.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Bourdev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S. Maji, and J. Malik. ´ Semantic contours from inverse detectors. In ICCV, 2011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C.L.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Zitnick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P.Dollar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Edge boxes: Locating object proposals from edges. In ECCV, 2014 http://swoh.web.engr.illinois.edu/courses/IE598/handout/fall2016_slide15.pdf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http://vision.stanford.edu/teaching/cs231b_spring1213/slides/segmentation.pdf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https://hci.iwr.uni-heidelberg.de/vislearn/wp-content/uploads/2016/06/GM-lecture3.pdf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https://www.youtube.com/watch?v=58fuWVu5DVU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47F98-DC49-4D30-87F9-61C7D9C6805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D06A-4773-4BF0-A12D-FE193D37E2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D50E26-2F1A-4350-839D-5A34C52D4A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Superpixel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https://bskyvision.com/540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Superpixel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지각적으로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의미있는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픽셀들을 모아서 그룹화해준 것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부위를 모아서 그룹화한 픽셀 그룹을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Superpixel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표현함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B0D329-453C-4857-A0EC-1A9356B153B1}"/>
              </a:ext>
            </a:extLst>
          </p:cNvPr>
          <p:cNvGrpSpPr/>
          <p:nvPr/>
        </p:nvGrpSpPr>
        <p:grpSpPr>
          <a:xfrm>
            <a:off x="844659" y="2059245"/>
            <a:ext cx="6010231" cy="4242197"/>
            <a:chOff x="844659" y="1455741"/>
            <a:chExt cx="6010231" cy="424219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FD205CE0-104B-41A1-86EC-556F5ABE0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659" y="1455741"/>
              <a:ext cx="5353050" cy="408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7AC196-C77E-470E-AB68-8EF3A14D4670}"/>
                </a:ext>
              </a:extLst>
            </p:cNvPr>
            <p:cNvSpPr txBox="1"/>
            <p:nvPr/>
          </p:nvSpPr>
          <p:spPr>
            <a:xfrm>
              <a:off x="4199031" y="5436328"/>
              <a:ext cx="26558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/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이미지 출처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SLIC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오리지널 논문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442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F47115-1463-4881-AEE5-8ADFE2DD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912995"/>
            <a:ext cx="8591949" cy="43222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Field (CRF)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 + Pooling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사라진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정보를 복원하기 위함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이미지의 노이즈를 제거 및 경계면의 특성을 활성화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Connection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위의 문제를 해결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v1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Layer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Atrous Convolution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60ED4E-A447-45CA-9E7E-36CDE177985D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BD3999-930B-442A-8D8B-815523739973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</p:spTree>
    <p:extLst>
      <p:ext uri="{BB962C8B-B14F-4D97-AF65-F5344CB8AC3E}">
        <p14:creationId xmlns:p14="http://schemas.microsoft.com/office/powerpoint/2010/main" val="188545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EAD48B-FA7F-4271-A61D-8B472D9BE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054556"/>
            <a:ext cx="6380520" cy="31183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F22928-61B9-40B1-ABE3-97D8CDDC5EE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A24445-176E-4C05-AECE-F61DD18706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58E22-4086-44A8-8AD5-0AC4893DFB8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60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Field (CRF)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(http://swoh.web.engr.illinois.edu/courses/IE598/handout/fall2016_slide15.pdf)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487045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Semantic Image Segmentation with Deep Convolutional Nets and Fully Connected CRFs. Chen et al. ICLR’15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60ED4E-A447-45CA-9E7E-36CDE177985D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BD3999-930B-442A-8D8B-815523739973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5573EBEB-49CD-46E3-BB2C-277CE30CC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21" y="1785435"/>
            <a:ext cx="5152432" cy="180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564CB4AD-AB61-45A0-8E44-CB843CA0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24" y="1957671"/>
            <a:ext cx="5178443" cy="388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1CF410-249C-4071-B479-62D25474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06" y="3770718"/>
            <a:ext cx="4257062" cy="2512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12D39F-086F-4614-AF12-30AE836B6DF5}"/>
              </a:ext>
            </a:extLst>
          </p:cNvPr>
          <p:cNvSpPr txBox="1"/>
          <p:nvPr/>
        </p:nvSpPr>
        <p:spPr>
          <a:xfrm>
            <a:off x="8030745" y="5851941"/>
            <a:ext cx="1947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Fully Connected CRF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8E434-6461-42C4-A77D-59ACD7C0DECC}"/>
              </a:ext>
            </a:extLst>
          </p:cNvPr>
          <p:cNvSpPr txBox="1"/>
          <p:nvPr/>
        </p:nvSpPr>
        <p:spPr>
          <a:xfrm>
            <a:off x="8207556" y="4178102"/>
            <a:ext cx="159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Short-range CRF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86531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 Field (CRF)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(http://swoh.web.engr.illinois.edu/courses/IE598/handout/fall2016_slide15.pdf)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487045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http://blog.naver.com/PostView.nhn?blogId=laonple&amp;logNo=221017461464&amp;redirect=Dlog&amp;widgetTypeCall=true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60ED4E-A447-45CA-9E7E-36CDE177985D}"/>
              </a:ext>
            </a:extLst>
          </p:cNvPr>
          <p:cNvCxnSpPr>
            <a:cxnSpLocks/>
          </p:cNvCxnSpPr>
          <p:nvPr/>
        </p:nvCxnSpPr>
        <p:spPr>
          <a:xfrm>
            <a:off x="4588778" y="6323381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BD3999-930B-442A-8D8B-815523739973}"/>
              </a:ext>
            </a:extLst>
          </p:cNvPr>
          <p:cNvSpPr txBox="1"/>
          <p:nvPr/>
        </p:nvSpPr>
        <p:spPr>
          <a:xfrm>
            <a:off x="4588778" y="6351353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P. </a:t>
            </a:r>
            <a:r>
              <a:rPr lang="en-US" altLang="ko-KR" sz="900" dirty="0" err="1"/>
              <a:t>Krahenbuhl</a:t>
            </a:r>
            <a:r>
              <a:rPr lang="en-US" altLang="ko-KR" sz="900" dirty="0"/>
              <a:t> and V. </a:t>
            </a:r>
            <a:r>
              <a:rPr lang="en-US" altLang="ko-KR" sz="900" dirty="0" err="1"/>
              <a:t>Koltun</a:t>
            </a:r>
            <a:r>
              <a:rPr lang="en-US" altLang="ko-KR" sz="900" dirty="0"/>
              <a:t>. Efficient inference in fully connected </a:t>
            </a:r>
            <a:r>
              <a:rPr lang="en-US" altLang="ko-KR" sz="900" dirty="0" err="1"/>
              <a:t>crfs</a:t>
            </a:r>
            <a:r>
              <a:rPr lang="en-US" altLang="ko-KR" sz="900" dirty="0"/>
              <a:t> with gaussian edge potentials. In NIPS, 2011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57D077-944E-4BBF-A8CC-538A2D6F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69" y="1996683"/>
            <a:ext cx="6016400" cy="15354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7F12DD-52F8-4143-8D8F-6752905A6695}"/>
              </a:ext>
            </a:extLst>
          </p:cNvPr>
          <p:cNvSpPr txBox="1"/>
          <p:nvPr/>
        </p:nvSpPr>
        <p:spPr>
          <a:xfrm>
            <a:off x="1194816" y="1609387"/>
            <a:ext cx="1947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Fully Connected CRF</a:t>
            </a:r>
            <a:endParaRPr lang="ko-KR" altLang="en-US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63981-6B9F-43B3-8DC7-5E1B6509E598}"/>
              </a:ext>
            </a:extLst>
          </p:cNvPr>
          <p:cNvSpPr txBox="1"/>
          <p:nvPr/>
        </p:nvSpPr>
        <p:spPr>
          <a:xfrm>
            <a:off x="4411877" y="3560056"/>
            <a:ext cx="1756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From DCNN label </a:t>
            </a:r>
          </a:p>
          <a:p>
            <a:pPr algn="ctr"/>
            <a:r>
              <a:rPr lang="en-US" altLang="ko-KR" sz="1400" b="1" dirty="0"/>
              <a:t>probabilities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645B5A-1163-4430-B12A-409B4E352C1C}"/>
              </a:ext>
            </a:extLst>
          </p:cNvPr>
          <p:cNvSpPr txBox="1"/>
          <p:nvPr/>
        </p:nvSpPr>
        <p:spPr>
          <a:xfrm>
            <a:off x="6864218" y="3642374"/>
            <a:ext cx="1548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Gaussian Kernel</a:t>
            </a:r>
            <a:endParaRPr lang="ko-KR" altLang="en-US" sz="14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E0EDB3F-86B1-414B-9C98-03B2019E16A8}"/>
              </a:ext>
            </a:extLst>
          </p:cNvPr>
          <p:cNvSpPr/>
          <p:nvPr/>
        </p:nvSpPr>
        <p:spPr>
          <a:xfrm>
            <a:off x="6347604" y="2100709"/>
            <a:ext cx="2581986" cy="91366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B973A36-2DF9-4D74-8CBB-739A508DDE5A}"/>
              </a:ext>
            </a:extLst>
          </p:cNvPr>
          <p:cNvSpPr/>
          <p:nvPr/>
        </p:nvSpPr>
        <p:spPr>
          <a:xfrm>
            <a:off x="4411877" y="2100708"/>
            <a:ext cx="1684124" cy="91366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4E1F4-297D-4977-A258-338A7841B0BA}"/>
                  </a:ext>
                </a:extLst>
              </p:cNvPr>
              <p:cNvSpPr txBox="1"/>
              <p:nvPr/>
            </p:nvSpPr>
            <p:spPr>
              <a:xfrm>
                <a:off x="772720" y="3187004"/>
                <a:ext cx="3086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b="1" dirty="0"/>
                  <a:t>: </a:t>
                </a:r>
                <a:r>
                  <a:rPr lang="ko-KR" altLang="en-US" sz="1200" b="1" dirty="0"/>
                  <a:t>각</a:t>
                </a:r>
                <a:r>
                  <a:rPr lang="en-US" altLang="ko-KR" sz="1200" b="1" dirty="0"/>
                  <a:t> pixel</a:t>
                </a:r>
                <a:r>
                  <a:rPr lang="ko-KR" altLang="en-US" sz="1200" b="1" dirty="0"/>
                  <a:t>의 위치에 해당하는 </a:t>
                </a:r>
                <a:r>
                  <a:rPr lang="en-US" altLang="ko-KR" sz="1200" b="1" dirty="0"/>
                  <a:t>pixel</a:t>
                </a:r>
                <a:r>
                  <a:rPr lang="ko-KR" altLang="en-US" sz="1200" b="1" dirty="0"/>
                  <a:t>의 </a:t>
                </a:r>
                <a:r>
                  <a:rPr lang="en-US" altLang="ko-KR" sz="1200" b="1" dirty="0"/>
                  <a:t>label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64E1F4-297D-4977-A258-338A7841B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0" y="3187004"/>
                <a:ext cx="3086807" cy="184666"/>
              </a:xfrm>
              <a:prstGeom prst="rect">
                <a:avLst/>
              </a:prstGeom>
              <a:blipFill>
                <a:blip r:embed="rId3"/>
                <a:stretch>
                  <a:fillRect l="-1383" t="-30000" r="-2372" b="-4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A7B2F0-EFA9-4AFA-8FC2-18DA49D4CB10}"/>
                  </a:ext>
                </a:extLst>
              </p:cNvPr>
              <p:cNvSpPr txBox="1"/>
              <p:nvPr/>
            </p:nvSpPr>
            <p:spPr>
              <a:xfrm>
                <a:off x="1270799" y="3489808"/>
                <a:ext cx="191558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2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b="1" dirty="0"/>
                  <a:t>pixel</a:t>
                </a:r>
                <a:r>
                  <a:rPr lang="ko-KR" altLang="en-US" sz="1200" b="1" dirty="0"/>
                  <a:t>의 위치</a:t>
                </a:r>
                <a:r>
                  <a:rPr lang="en-US" altLang="ko-KR" sz="1200" b="1" dirty="0"/>
                  <a:t>(position)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A7B2F0-EFA9-4AFA-8FC2-18DA49D4C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99" y="3489808"/>
                <a:ext cx="1915589" cy="184666"/>
              </a:xfrm>
              <a:prstGeom prst="rect">
                <a:avLst/>
              </a:prstGeom>
              <a:blipFill>
                <a:blip r:embed="rId4"/>
                <a:stretch>
                  <a:fillRect l="-2857" t="-29032" r="-952" b="-4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7498AB-5078-487A-AD66-244D4A9FB039}"/>
                  </a:ext>
                </a:extLst>
              </p:cNvPr>
              <p:cNvSpPr txBox="1"/>
              <p:nvPr/>
            </p:nvSpPr>
            <p:spPr>
              <a:xfrm>
                <a:off x="6186545" y="3907107"/>
                <a:ext cx="6124856" cy="78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1600" dirty="0"/>
                            <m:t>+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sz="16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7498AB-5078-487A-AD66-244D4A9F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545" y="3907107"/>
                <a:ext cx="6124856" cy="782587"/>
              </a:xfrm>
              <a:prstGeom prst="rect">
                <a:avLst/>
              </a:prstGeom>
              <a:blipFill>
                <a:blip r:embed="rId5"/>
                <a:stretch>
                  <a:fillRect b="-7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5E84C3-B9D1-4FEC-BA32-138D25E7D51B}"/>
              </a:ext>
            </a:extLst>
          </p:cNvPr>
          <p:cNvSpPr/>
          <p:nvPr/>
        </p:nvSpPr>
        <p:spPr>
          <a:xfrm rot="16200000">
            <a:off x="8981112" y="4844233"/>
            <a:ext cx="243714" cy="2070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557A344-9996-4146-BEB0-A5D58A782AF8}"/>
              </a:ext>
            </a:extLst>
          </p:cNvPr>
          <p:cNvSpPr/>
          <p:nvPr/>
        </p:nvSpPr>
        <p:spPr>
          <a:xfrm rot="16200000">
            <a:off x="11071479" y="4847350"/>
            <a:ext cx="243714" cy="207046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970A2-D776-463B-BED1-34018B72DE9D}"/>
              </a:ext>
            </a:extLst>
          </p:cNvPr>
          <p:cNvSpPr txBox="1"/>
          <p:nvPr/>
        </p:nvSpPr>
        <p:spPr>
          <a:xfrm>
            <a:off x="7252138" y="5070505"/>
            <a:ext cx="25042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Differences in position and intensity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3771A6-38D6-429E-83BE-D485D2158A0E}"/>
              </a:ext>
            </a:extLst>
          </p:cNvPr>
          <p:cNvSpPr txBox="1"/>
          <p:nvPr/>
        </p:nvSpPr>
        <p:spPr>
          <a:xfrm>
            <a:off x="10675779" y="507273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2060"/>
                </a:solidFill>
              </a:rPr>
              <a:t>Just position</a:t>
            </a:r>
            <a:endParaRPr lang="ko-KR" altLang="en-US" sz="1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99183E-45C4-4002-9DF9-079EB1142602}"/>
                  </a:ext>
                </a:extLst>
              </p:cNvPr>
              <p:cNvSpPr txBox="1"/>
              <p:nvPr/>
            </p:nvSpPr>
            <p:spPr>
              <a:xfrm>
                <a:off x="1324352" y="3727882"/>
                <a:ext cx="22980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ko-KR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ko-KR" altLang="en-US" sz="12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200" b="1" dirty="0"/>
                  <a:t> </a:t>
                </a:r>
                <a:r>
                  <a:rPr lang="en-US" altLang="ko-KR" sz="1200" b="1" dirty="0"/>
                  <a:t>pixel</a:t>
                </a:r>
                <a:r>
                  <a:rPr lang="ko-KR" altLang="en-US" sz="1200" b="1" dirty="0"/>
                  <a:t>의 색상</a:t>
                </a:r>
                <a:r>
                  <a:rPr lang="en-US" altLang="ko-KR" sz="1200" b="1" dirty="0"/>
                  <a:t>(intensity/</a:t>
                </a:r>
                <a:r>
                  <a:rPr lang="ko-KR" altLang="en-US" sz="1200" b="1" dirty="0"/>
                  <a:t>명도</a:t>
                </a:r>
                <a:r>
                  <a:rPr lang="en-US" altLang="ko-KR" sz="1200" b="1" dirty="0"/>
                  <a:t>)</a:t>
                </a:r>
                <a:endParaRPr lang="ko-KR" altLang="en-US" sz="12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99183E-45C4-4002-9DF9-079EB1142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52" y="3727882"/>
                <a:ext cx="2298001" cy="184666"/>
              </a:xfrm>
              <a:prstGeom prst="rect">
                <a:avLst/>
              </a:prstGeom>
              <a:blipFill>
                <a:blip r:embed="rId6"/>
                <a:stretch>
                  <a:fillRect l="-2387" t="-30000" r="-796" b="-4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6C9E823-0CFB-4F86-8AB5-E222D5C79814}"/>
              </a:ext>
            </a:extLst>
          </p:cNvPr>
          <p:cNvSpPr txBox="1"/>
          <p:nvPr/>
        </p:nvSpPr>
        <p:spPr>
          <a:xfrm>
            <a:off x="6964376" y="5396860"/>
            <a:ext cx="2933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역할 </a:t>
            </a:r>
            <a:r>
              <a:rPr lang="en-US" altLang="ko-KR" sz="1100" dirty="0">
                <a:solidFill>
                  <a:srgbClr val="C00000"/>
                </a:solidFill>
              </a:rPr>
              <a:t>:</a:t>
            </a:r>
            <a:r>
              <a:rPr lang="ko-KR" altLang="en-US" sz="1100" dirty="0">
                <a:solidFill>
                  <a:srgbClr val="C00000"/>
                </a:solidFill>
              </a:rPr>
              <a:t> 비슷한 </a:t>
            </a:r>
            <a:r>
              <a:rPr lang="en-US" altLang="ko-KR" sz="1100" dirty="0">
                <a:solidFill>
                  <a:srgbClr val="C00000"/>
                </a:solidFill>
              </a:rPr>
              <a:t>position, intensity</a:t>
            </a:r>
            <a:r>
              <a:rPr lang="ko-KR" altLang="en-US" sz="1100" dirty="0">
                <a:solidFill>
                  <a:srgbClr val="C00000"/>
                </a:solidFill>
              </a:rPr>
              <a:t>를 갖는 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        pixel</a:t>
            </a:r>
            <a:r>
              <a:rPr lang="ko-KR" altLang="en-US" sz="1100" dirty="0">
                <a:solidFill>
                  <a:srgbClr val="C00000"/>
                </a:solidFill>
              </a:rPr>
              <a:t>들에 대해 유사한 </a:t>
            </a:r>
            <a:r>
              <a:rPr lang="en-US" altLang="ko-KR" sz="1100" dirty="0">
                <a:solidFill>
                  <a:srgbClr val="C00000"/>
                </a:solidFill>
              </a:rPr>
              <a:t>label</a:t>
            </a:r>
            <a:r>
              <a:rPr lang="ko-KR" altLang="en-US" sz="1100" dirty="0">
                <a:solidFill>
                  <a:srgbClr val="C00000"/>
                </a:solidFill>
              </a:rPr>
              <a:t>이 붙도록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739292-3594-4EDE-BCB8-C57BDFA36786}"/>
              </a:ext>
            </a:extLst>
          </p:cNvPr>
          <p:cNvSpPr txBox="1"/>
          <p:nvPr/>
        </p:nvSpPr>
        <p:spPr>
          <a:xfrm>
            <a:off x="10203322" y="5396860"/>
            <a:ext cx="1980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2060"/>
                </a:solidFill>
              </a:rPr>
              <a:t>역할 </a:t>
            </a:r>
            <a:r>
              <a:rPr lang="en-US" altLang="ko-KR" sz="1100" dirty="0">
                <a:solidFill>
                  <a:srgbClr val="002060"/>
                </a:solidFill>
              </a:rPr>
              <a:t>:</a:t>
            </a:r>
            <a:r>
              <a:rPr lang="ko-KR" altLang="en-US" sz="1100" dirty="0">
                <a:solidFill>
                  <a:srgbClr val="002060"/>
                </a:solidFill>
              </a:rPr>
              <a:t> </a:t>
            </a:r>
            <a:r>
              <a:rPr lang="en-US" altLang="ko-KR" sz="1100" dirty="0">
                <a:solidFill>
                  <a:srgbClr val="002060"/>
                </a:solidFill>
              </a:rPr>
              <a:t>pixel</a:t>
            </a:r>
            <a:r>
              <a:rPr lang="ko-KR" altLang="en-US" sz="1100" dirty="0">
                <a:solidFill>
                  <a:srgbClr val="002060"/>
                </a:solidFill>
              </a:rPr>
              <a:t>들의 위치에 따른</a:t>
            </a:r>
            <a:endParaRPr lang="en-US" altLang="ko-KR" sz="1100" dirty="0">
              <a:solidFill>
                <a:srgbClr val="002060"/>
              </a:solidFill>
            </a:endParaRPr>
          </a:p>
          <a:p>
            <a:r>
              <a:rPr lang="en-US" altLang="ko-KR" sz="1100" dirty="0">
                <a:solidFill>
                  <a:srgbClr val="002060"/>
                </a:solidFill>
              </a:rPr>
              <a:t>         smooth </a:t>
            </a:r>
            <a:r>
              <a:rPr lang="ko-KR" altLang="en-US" sz="1100" dirty="0">
                <a:solidFill>
                  <a:srgbClr val="002060"/>
                </a:solidFill>
              </a:rPr>
              <a:t>수준을 결정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5D9584-5A96-4E38-8979-7484746C9578}"/>
              </a:ext>
            </a:extLst>
          </p:cNvPr>
          <p:cNvSpPr txBox="1"/>
          <p:nvPr/>
        </p:nvSpPr>
        <p:spPr>
          <a:xfrm>
            <a:off x="7442621" y="5898108"/>
            <a:ext cx="2263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0" dirty="0">
                <a:solidFill>
                  <a:srgbClr val="C00000"/>
                </a:solidFill>
                <a:effectLst/>
                <a:latin typeface="charter"/>
              </a:rPr>
              <a:t>즉</a:t>
            </a:r>
            <a:r>
              <a:rPr lang="en-US" altLang="ko-KR" sz="1100" i="0" dirty="0">
                <a:solidFill>
                  <a:srgbClr val="C00000"/>
                </a:solidFill>
                <a:effectLst/>
                <a:latin typeface="charter"/>
              </a:rPr>
              <a:t>, the property of preserving edges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778140-9B35-4F96-ACDF-B36A8936FBC4}"/>
                  </a:ext>
                </a:extLst>
              </p:cNvPr>
              <p:cNvSpPr txBox="1"/>
              <p:nvPr/>
            </p:nvSpPr>
            <p:spPr>
              <a:xfrm>
                <a:off x="4758189" y="4232184"/>
                <a:ext cx="10636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4778140-9B35-4F96-ACDF-B36A8936F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189" y="4232184"/>
                <a:ext cx="1063689" cy="307777"/>
              </a:xfrm>
              <a:prstGeom prst="rect">
                <a:avLst/>
              </a:prstGeom>
              <a:blipFill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" descr="Image for post">
            <a:extLst>
              <a:ext uri="{FF2B5EF4-FFF2-40B4-BE49-F238E27FC236}">
                <a16:creationId xmlns:a16="http://schemas.microsoft.com/office/drawing/2014/main" id="{184A8E2F-DBBB-4BAA-A081-E988CF1F0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6" y="4814971"/>
            <a:ext cx="4213329" cy="12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D131546-188A-45D6-B7FF-369B667E6A64}"/>
              </a:ext>
            </a:extLst>
          </p:cNvPr>
          <p:cNvSpPr txBox="1"/>
          <p:nvPr/>
        </p:nvSpPr>
        <p:spPr>
          <a:xfrm>
            <a:off x="447755" y="6052453"/>
            <a:ext cx="57927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757575"/>
                </a:solidFill>
                <a:effectLst/>
                <a:latin typeface="sohne"/>
              </a:rPr>
              <a:t>Top: Score map (input before </a:t>
            </a:r>
            <a:r>
              <a:rPr lang="en-US" altLang="ko-KR" sz="1100" b="0" i="0" dirty="0" err="1">
                <a:solidFill>
                  <a:srgbClr val="757575"/>
                </a:solidFill>
                <a:effectLst/>
                <a:latin typeface="sohne"/>
              </a:rPr>
              <a:t>softmax</a:t>
            </a:r>
            <a:r>
              <a:rPr lang="en-US" altLang="ko-KR" sz="1100" b="0" i="0" dirty="0">
                <a:solidFill>
                  <a:srgbClr val="757575"/>
                </a:solidFill>
                <a:effectLst/>
                <a:latin typeface="sohne"/>
              </a:rPr>
              <a:t> function), Bottom: belief map (output of </a:t>
            </a:r>
            <a:r>
              <a:rPr lang="en-US" altLang="ko-KR" sz="1100" b="0" i="0" dirty="0" err="1">
                <a:solidFill>
                  <a:srgbClr val="757575"/>
                </a:solidFill>
                <a:effectLst/>
                <a:latin typeface="sohne"/>
              </a:rPr>
              <a:t>softmax</a:t>
            </a:r>
            <a:r>
              <a:rPr lang="en-US" altLang="ko-KR" sz="1100" b="0" i="0" dirty="0">
                <a:solidFill>
                  <a:srgbClr val="757575"/>
                </a:solidFill>
                <a:effectLst/>
                <a:latin typeface="sohne"/>
              </a:rPr>
              <a:t> function)</a:t>
            </a:r>
            <a:endParaRPr lang="ko-KR" altLang="en-US" sz="11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2B868C5-9F6F-47EB-894A-0ED919236B41}"/>
              </a:ext>
            </a:extLst>
          </p:cNvPr>
          <p:cNvSpPr/>
          <p:nvPr/>
        </p:nvSpPr>
        <p:spPr>
          <a:xfrm>
            <a:off x="4410645" y="3570889"/>
            <a:ext cx="1684124" cy="113573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3EA1D86-54C3-4751-8DCF-EC7BE071597F}"/>
              </a:ext>
            </a:extLst>
          </p:cNvPr>
          <p:cNvSpPr/>
          <p:nvPr/>
        </p:nvSpPr>
        <p:spPr>
          <a:xfrm>
            <a:off x="6331099" y="3570889"/>
            <a:ext cx="5835748" cy="118620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45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Appendix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(4) Batch Normalization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F9D69-2D19-48E0-98CB-8F68257A19F2}"/>
              </a:ext>
            </a:extLst>
          </p:cNvPr>
          <p:cNvSpPr txBox="1"/>
          <p:nvPr/>
        </p:nvSpPr>
        <p:spPr>
          <a:xfrm>
            <a:off x="772720" y="945093"/>
            <a:ext cx="1128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개념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(http://swoh.web.engr.illinois.edu/courses/IE598/handout/fall2016_slide15.pdf)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C1C6A-DFA5-4451-A512-9D8757187FAC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https://www.youtube.com/watch?v=58fuWVu5DVU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AEFA17-5F98-4663-8B7C-E8165CDC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9" y="1529868"/>
            <a:ext cx="8696325" cy="221932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AE9B81-3DF0-4C8C-8C85-6A4B204245F1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1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based on FCNs have a couple of critical limitations. First, the network has a predefined fixed-size receptive field 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의미하는게 어떤 것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).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Therefore, the object that is substantially larger or smaller than the receptive field may be fragmented or </a:t>
            </a:r>
            <a:r>
              <a:rPr lang="en-US" altLang="ko-KR" sz="1600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mislabeld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(fixed size</a:t>
            </a:r>
            <a:r>
              <a:rPr lang="ko-KR" altLang="en-US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</a:t>
            </a:r>
            <a:r>
              <a:rPr lang="ko-KR" altLang="en-US" sz="1600" b="1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어떤식으로</a:t>
            </a:r>
            <a:r>
              <a:rPr lang="ko-KR" altLang="en-US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모델이 영향을 주는지에 대해서 정확한 이해가 필요</a:t>
            </a:r>
            <a:r>
              <a:rPr lang="en-US" altLang="ko-KR" sz="1600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 is free from scale </a:t>
            </a:r>
            <a:r>
              <a:rPr lang="en-US" altLang="ko-KR" sz="1600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issuees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found in the original FCN-based methods and identifies finer details of an objects. (Object Proposals 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하는게 과연 좋은 솔루션일까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통해서 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 issue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해결했다는데 맞는지 잘 모르겠음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6.1. Implementation Details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내용을 정확히 확인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박스를 구하기위해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Region Proposals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추출한 방식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(square window tightly enclosing … 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잘 모르겠음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(edge-box [28]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언급이 한 줄 있기는 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located at the center while other pixels are labeled as background (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주고 나머지는 배경으로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이게 맞나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?)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Second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first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와는 다르게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all relevant class labels are used for annotation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이라는데 이게 위와 맞물려서 배경도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클래스 속하면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라벨링했다는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의미인지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914400" lvl="1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Balance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유지하기 위해서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redundant example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넣었다는데 이게 무슨 의미이고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with limited number of examples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의미하는봐가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무엇인지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클래스가 적은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애들때매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뭘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한거지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..? </a:t>
            </a:r>
          </a:p>
          <a:p>
            <a:pPr marL="914400" lvl="1" indent="-457200" latinLnBrk="0">
              <a:buFontTx/>
              <a:buAutoNum type="arabicPeriod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학습을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해결한지 모르겠음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잘라도 크기는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동일한텐데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후에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Resize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한건지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 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아니면 그냥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padding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해서 동일하게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만든지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 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 부분이 정확히 이해안하고 이게 </a:t>
            </a:r>
            <a:r>
              <a:rPr lang="en-US" altLang="ko-KR" sz="1600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어떻게 이어지는지 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Q : (1)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동일한 질문</a:t>
            </a: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</a:t>
            </a:r>
            <a:r>
              <a:rPr lang="ko-KR" altLang="en-US" sz="16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정확한 개념 </a:t>
            </a:r>
            <a:endParaRPr lang="en-US" altLang="ko-KR" sz="16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F9BEA-A090-4D16-884E-DD43ACEB900C}"/>
              </a:ext>
            </a:extLst>
          </p:cNvPr>
          <p:cNvSpPr txBox="1"/>
          <p:nvPr/>
        </p:nvSpPr>
        <p:spPr>
          <a:xfrm>
            <a:off x="5414803" y="2817237"/>
            <a:ext cx="6499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[28] C.L.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Zitnick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P.Dollar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Edge boxes: Locating object proposals from edges. In ECCV, 2014</a:t>
            </a:r>
          </a:p>
        </p:txBody>
      </p:sp>
    </p:spTree>
    <p:extLst>
      <p:ext uri="{BB962C8B-B14F-4D97-AF65-F5344CB8AC3E}">
        <p14:creationId xmlns:p14="http://schemas.microsoft.com/office/powerpoint/2010/main" val="3832762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based on FCNs have a couple of critical limitations. First, the network has a predefined fixed-size receptive field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여기서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의미하는게 어떤 것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).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Therefore, the object that is substantially larger or smaller than the receptive field may be fragmented or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mislabeld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(fixed size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의해서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어떤식으로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모델이 영향을 주는지에 대해서 정확한 이해가 필요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latinLnBrk="0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5E39-F3C2-4E3C-ABD3-E0221E5B0483}"/>
              </a:ext>
            </a:extLst>
          </p:cNvPr>
          <p:cNvSpPr txBox="1"/>
          <p:nvPr/>
        </p:nvSpPr>
        <p:spPr>
          <a:xfrm>
            <a:off x="4588777" y="6527441"/>
            <a:ext cx="75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i="0" dirty="0">
                <a:solidFill>
                  <a:srgbClr val="313237"/>
                </a:solidFill>
                <a:effectLst/>
                <a:latin typeface="Work Sans"/>
                <a:hlinkClick r:id="rId2"/>
              </a:rPr>
              <a:t>Understanding the receptive field of deep convolutional networks</a:t>
            </a:r>
            <a:endParaRPr lang="en-US" altLang="ko-KR" sz="900" i="0" dirty="0">
              <a:solidFill>
                <a:srgbClr val="313237"/>
              </a:solidFill>
              <a:effectLst/>
              <a:latin typeface="Work Sans"/>
            </a:endParaRPr>
          </a:p>
          <a:p>
            <a:r>
              <a:rPr lang="en-US" altLang="ko-KR" sz="900" b="1" dirty="0">
                <a:solidFill>
                  <a:srgbClr val="313237"/>
                </a:solidFill>
                <a:latin typeface="Work Sans"/>
              </a:rPr>
              <a:t>         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Dilated convolution</a:t>
            </a:r>
            <a:r>
              <a:rPr lang="en-US" altLang="ko-KR" sz="900" dirty="0"/>
              <a:t> (FCN</a:t>
            </a:r>
            <a:r>
              <a:rPr lang="ko-KR" altLang="en-US" sz="900" dirty="0"/>
              <a:t>보다 성능 개선을 위해 </a:t>
            </a:r>
            <a:r>
              <a:rPr lang="en-US" altLang="ko-KR" sz="900" dirty="0" err="1"/>
              <a:t>Dialated</a:t>
            </a:r>
            <a:r>
              <a:rPr lang="en-US" altLang="ko-KR" sz="900" dirty="0"/>
              <a:t> convolution</a:t>
            </a:r>
            <a:r>
              <a:rPr lang="ko-KR" altLang="en-US" sz="900" dirty="0"/>
              <a:t>을 사용한 논문 </a:t>
            </a:r>
            <a:r>
              <a:rPr lang="en-US" altLang="ko-KR" sz="900" dirty="0"/>
              <a:t>: receptive filed</a:t>
            </a:r>
            <a:r>
              <a:rPr lang="ko-KR" altLang="en-US" sz="900" dirty="0"/>
              <a:t>를 크게 하는 방법 </a:t>
            </a:r>
            <a:r>
              <a:rPr lang="en-US" altLang="ko-KR" sz="900" dirty="0"/>
              <a:t>I)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5F2C70-D1DF-444A-9C9B-96B2B93D938E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B39E26F-E4A1-4EAC-98BF-BF6DC615F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986" y="2191733"/>
            <a:ext cx="4394557" cy="43011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3D3448E-6D23-4FFB-974D-3402BC4D99C3}"/>
              </a:ext>
            </a:extLst>
          </p:cNvPr>
          <p:cNvSpPr txBox="1"/>
          <p:nvPr/>
        </p:nvSpPr>
        <p:spPr>
          <a:xfrm>
            <a:off x="6856864" y="5622308"/>
            <a:ext cx="39069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highlight>
                  <a:srgbClr val="FFFF00"/>
                </a:highlight>
                <a:latin typeface="Segoe UI Historic" panose="020B0502040204020203" pitchFamily="34" charset="0"/>
              </a:rPr>
              <a:t>Receptive</a:t>
            </a:r>
            <a:r>
              <a:rPr lang="ko-KR" altLang="en-US" sz="1100" dirty="0">
                <a:solidFill>
                  <a:srgbClr val="C00000"/>
                </a:solidFill>
                <a:highlight>
                  <a:srgbClr val="FFFF00"/>
                </a:highlight>
                <a:latin typeface="Segoe UI Historic" panose="020B0502040204020203" pitchFamily="34" charset="0"/>
              </a:rPr>
              <a:t> </a:t>
            </a:r>
            <a:r>
              <a:rPr lang="en-US" altLang="ko-KR" sz="1100" dirty="0">
                <a:solidFill>
                  <a:srgbClr val="C00000"/>
                </a:solidFill>
                <a:highlight>
                  <a:srgbClr val="FFFF00"/>
                </a:highlight>
                <a:latin typeface="Segoe UI Historic" panose="020B0502040204020203" pitchFamily="34" charset="0"/>
              </a:rPr>
              <a:t>Filed</a:t>
            </a:r>
            <a:r>
              <a:rPr lang="ko-KR" altLang="en-US" sz="1100" dirty="0">
                <a:solidFill>
                  <a:srgbClr val="C00000"/>
                </a:solidFill>
                <a:highlight>
                  <a:srgbClr val="FFFF00"/>
                </a:highlight>
                <a:latin typeface="Segoe UI Historic" panose="020B0502040204020203" pitchFamily="34" charset="0"/>
              </a:rPr>
              <a:t>가 </a:t>
            </a:r>
            <a:r>
              <a:rPr lang="ko-KR" altLang="en-US" sz="1100" b="0" i="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Segoe UI Historic" panose="020B0502040204020203" pitchFamily="34" charset="0"/>
              </a:rPr>
              <a:t>작으면 뭔가 그 지점을 판단할 때</a:t>
            </a:r>
            <a:r>
              <a:rPr lang="en-US" altLang="ko-KR" sz="1100" b="0" i="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Segoe UI Historic" panose="020B0502040204020203" pitchFamily="34" charset="0"/>
              </a:rPr>
              <a:t>, </a:t>
            </a:r>
            <a:r>
              <a:rPr lang="ko-KR" altLang="en-US" sz="1100" dirty="0">
                <a:solidFill>
                  <a:srgbClr val="C00000"/>
                </a:solidFill>
                <a:highlight>
                  <a:srgbClr val="FFFF00"/>
                </a:highlight>
                <a:latin typeface="Segoe UI Historic" panose="020B0502040204020203" pitchFamily="34" charset="0"/>
              </a:rPr>
              <a:t>상대적으로 </a:t>
            </a:r>
            <a:r>
              <a:rPr lang="en-US" altLang="ko-KR" sz="1100" b="0" i="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Segoe UI Historic" panose="020B0502040204020203" pitchFamily="34" charset="0"/>
              </a:rPr>
              <a:t>Local</a:t>
            </a:r>
            <a:r>
              <a:rPr lang="ko-KR" altLang="en-US" sz="1100" b="0" i="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Segoe UI Historic" panose="020B0502040204020203" pitchFamily="34" charset="0"/>
              </a:rPr>
              <a:t> 부분만을 기반해서 판단한다는 문제를 발생</a:t>
            </a:r>
            <a:endParaRPr lang="ko-KR" altLang="en-US" sz="11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0BD8ED-11BF-439E-8078-AE8048306A03}"/>
              </a:ext>
            </a:extLst>
          </p:cNvPr>
          <p:cNvSpPr/>
          <p:nvPr/>
        </p:nvSpPr>
        <p:spPr>
          <a:xfrm>
            <a:off x="7617741" y="3311643"/>
            <a:ext cx="3248802" cy="19131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5F8AECA-9F4D-4652-B3F2-2FD38F99DA30}"/>
              </a:ext>
            </a:extLst>
          </p:cNvPr>
          <p:cNvSpPr/>
          <p:nvPr/>
        </p:nvSpPr>
        <p:spPr>
          <a:xfrm>
            <a:off x="6584310" y="3503027"/>
            <a:ext cx="1282201" cy="191316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receptive-field-in-convolutional-networks">
            <a:extLst>
              <a:ext uri="{FF2B5EF4-FFF2-40B4-BE49-F238E27FC236}">
                <a16:creationId xmlns:a16="http://schemas.microsoft.com/office/drawing/2014/main" id="{4C260A4D-7F88-4F7F-97DA-53C075172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91" y="3913084"/>
            <a:ext cx="1652864" cy="1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6A4D2FA-72BC-4276-B8D0-00ECD0E0B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537" y="2223353"/>
            <a:ext cx="4687481" cy="1654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0659FFC-F967-4FF5-B9B7-58012E1CD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531" y="5392051"/>
            <a:ext cx="4629104" cy="11008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4C47A9-625C-4516-9686-4AE85B75FD58}"/>
              </a:ext>
            </a:extLst>
          </p:cNvPr>
          <p:cNvSpPr txBox="1"/>
          <p:nvPr/>
        </p:nvSpPr>
        <p:spPr>
          <a:xfrm>
            <a:off x="909516" y="3845654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00B050"/>
                </a:solidFill>
              </a:rPr>
              <a:t>RF’s size : 3</a:t>
            </a:r>
            <a:endParaRPr lang="ko-KR" altLang="en-US" sz="1100" b="1" dirty="0">
              <a:solidFill>
                <a:srgbClr val="00B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290851-438F-4DD5-8662-F6ED6E35599E}"/>
              </a:ext>
            </a:extLst>
          </p:cNvPr>
          <p:cNvSpPr txBox="1"/>
          <p:nvPr/>
        </p:nvSpPr>
        <p:spPr>
          <a:xfrm>
            <a:off x="1735949" y="3661600"/>
            <a:ext cx="9749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RF’s size : 3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07AA0-13BF-43F8-ADED-C9CF90C64AF8}"/>
              </a:ext>
            </a:extLst>
          </p:cNvPr>
          <p:cNvSpPr txBox="1"/>
          <p:nvPr/>
        </p:nvSpPr>
        <p:spPr>
          <a:xfrm flipH="1">
            <a:off x="7158174" y="5971731"/>
            <a:ext cx="3369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  <a:highlight>
                  <a:srgbClr val="FFFF00"/>
                </a:highlight>
              </a:rPr>
              <a:t>가능하면 </a:t>
            </a:r>
            <a:r>
              <a:rPr lang="en-US" altLang="ko-KR" sz="1200" b="1" dirty="0">
                <a:solidFill>
                  <a:srgbClr val="0070C0"/>
                </a:solidFill>
                <a:highlight>
                  <a:srgbClr val="FFFF00"/>
                </a:highlight>
              </a:rPr>
              <a:t>Receptive Filed</a:t>
            </a:r>
            <a:r>
              <a:rPr lang="ko-KR" altLang="en-US" sz="1200" b="1" dirty="0">
                <a:solidFill>
                  <a:srgbClr val="0070C0"/>
                </a:solidFill>
                <a:highlight>
                  <a:srgbClr val="FFFF00"/>
                </a:highlight>
              </a:rPr>
              <a:t>를 크게 잡는게 좋음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74327AA-1E08-4F88-960F-36D9050B2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604" y="3912375"/>
            <a:ext cx="2811396" cy="137402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1B49C9B-045C-4E16-AB8F-C42E71471498}"/>
              </a:ext>
            </a:extLst>
          </p:cNvPr>
          <p:cNvSpPr txBox="1"/>
          <p:nvPr/>
        </p:nvSpPr>
        <p:spPr>
          <a:xfrm>
            <a:off x="3515264" y="3661600"/>
            <a:ext cx="22381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Fixed-size RF by kernel in FCN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496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 is free from 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en-US" altLang="ko-KR" sz="16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issuees</a:t>
            </a:r>
            <a:r>
              <a:rPr lang="en-US" altLang="ko-KR" sz="16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found in the original FCN-based methods and identifies finer details of an objects. (Object Proposals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하는게 과연 좋은 솔루션일까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issue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해결했다는데 맞는지 잘 모르겠음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457200" indent="-457200" latinLnBrk="0">
              <a:buFontTx/>
              <a:buAutoNum type="arabicPeriod" startAt="2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5E39-F3C2-4E3C-ABD3-E0221E5B0483}"/>
              </a:ext>
            </a:extLst>
          </p:cNvPr>
          <p:cNvSpPr txBox="1"/>
          <p:nvPr/>
        </p:nvSpPr>
        <p:spPr>
          <a:xfrm>
            <a:off x="4588777" y="6527441"/>
            <a:ext cx="75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i="0" dirty="0">
                <a:solidFill>
                  <a:srgbClr val="313237"/>
                </a:solidFill>
                <a:effectLst/>
                <a:latin typeface="Work Sans"/>
                <a:hlinkClick r:id="rId2"/>
              </a:rPr>
              <a:t>Understanding the receptive field of deep convolutional networks</a:t>
            </a:r>
            <a:endParaRPr lang="en-US" altLang="ko-KR" sz="900" i="0" dirty="0">
              <a:solidFill>
                <a:srgbClr val="313237"/>
              </a:solidFill>
              <a:effectLst/>
              <a:latin typeface="Work Sans"/>
            </a:endParaRPr>
          </a:p>
          <a:p>
            <a:r>
              <a:rPr lang="en-US" altLang="ko-KR" sz="900" b="1" dirty="0">
                <a:solidFill>
                  <a:srgbClr val="313237"/>
                </a:solidFill>
                <a:latin typeface="Work Sans"/>
              </a:rPr>
              <a:t>         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Dilated convolution</a:t>
            </a:r>
            <a:r>
              <a:rPr lang="en-US" altLang="ko-KR" sz="900" dirty="0"/>
              <a:t> (FCN</a:t>
            </a:r>
            <a:r>
              <a:rPr lang="ko-KR" altLang="en-US" sz="900" dirty="0"/>
              <a:t>보다 성능 개선을 위해 </a:t>
            </a:r>
            <a:r>
              <a:rPr lang="en-US" altLang="ko-KR" sz="900" dirty="0" err="1"/>
              <a:t>Dialated</a:t>
            </a:r>
            <a:r>
              <a:rPr lang="en-US" altLang="ko-KR" sz="900" dirty="0"/>
              <a:t> convolution</a:t>
            </a:r>
            <a:r>
              <a:rPr lang="ko-KR" altLang="en-US" sz="900" dirty="0"/>
              <a:t>을 사용한 논문 </a:t>
            </a:r>
            <a:r>
              <a:rPr lang="en-US" altLang="ko-KR" sz="900" dirty="0"/>
              <a:t>: receptive filed</a:t>
            </a:r>
            <a:r>
              <a:rPr lang="ko-KR" altLang="en-US" sz="900" dirty="0"/>
              <a:t>를 크게 하는 방법 </a:t>
            </a:r>
            <a:r>
              <a:rPr lang="en-US" altLang="ko-KR" sz="900" dirty="0"/>
              <a:t>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898CFE-56CF-40F5-9D3F-86589C47A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09" y="2000769"/>
            <a:ext cx="4558860" cy="435884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09249D1-C0D9-40FB-BA98-34C88AF9C85C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FC30F90-0C83-4589-B60D-33BA12B75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67" y="2268532"/>
            <a:ext cx="6422463" cy="32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2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enter image description here">
            <a:extLst>
              <a:ext uri="{FF2B5EF4-FFF2-40B4-BE49-F238E27FC236}">
                <a16:creationId xmlns:a16="http://schemas.microsoft.com/office/drawing/2014/main" id="{944D01C5-736D-48EB-A4E5-18C4E6EFE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951" y="1847813"/>
            <a:ext cx="7294097" cy="302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정확한 개념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5E39-F3C2-4E3C-ABD3-E0221E5B0483}"/>
              </a:ext>
            </a:extLst>
          </p:cNvPr>
          <p:cNvSpPr txBox="1"/>
          <p:nvPr/>
        </p:nvSpPr>
        <p:spPr>
          <a:xfrm>
            <a:off x="4588777" y="6527441"/>
            <a:ext cx="7540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b="0" i="0" dirty="0">
                <a:solidFill>
                  <a:srgbClr val="292929"/>
                </a:solidFill>
                <a:effectLst/>
                <a:latin typeface="fell"/>
                <a:hlinkClick r:id="rId3"/>
              </a:rPr>
              <a:t>Overview of Conditional Random Fields</a:t>
            </a:r>
            <a:endParaRPr lang="en-US" altLang="ko-KR" sz="900" i="0" dirty="0">
              <a:solidFill>
                <a:srgbClr val="313237"/>
              </a:solidFill>
              <a:effectLst/>
              <a:latin typeface="Work San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EA3C81-FD68-4112-9B51-2373240DAFB0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809024-CAEA-488E-9569-04D19295E28F}"/>
              </a:ext>
            </a:extLst>
          </p:cNvPr>
          <p:cNvSpPr txBox="1"/>
          <p:nvPr/>
        </p:nvSpPr>
        <p:spPr>
          <a:xfrm>
            <a:off x="1130913" y="1342118"/>
            <a:ext cx="408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Discriminative model vs Generative model</a:t>
            </a:r>
            <a:endParaRPr lang="en-US" altLang="ko-KR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ML models  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B7B0A-66E3-4C7D-AAC3-0CBAC8318DE1}"/>
              </a:ext>
            </a:extLst>
          </p:cNvPr>
          <p:cNvSpPr txBox="1"/>
          <p:nvPr/>
        </p:nvSpPr>
        <p:spPr>
          <a:xfrm>
            <a:off x="6728603" y="4835944"/>
            <a:ext cx="403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model how the data was generated, which after having learnt, </a:t>
            </a:r>
          </a:p>
          <a:p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can be used to make classifications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B222CE-4DEC-4D77-A77F-B651C5C6C582}"/>
              </a:ext>
            </a:extLst>
          </p:cNvPr>
          <p:cNvSpPr txBox="1"/>
          <p:nvPr/>
        </p:nvSpPr>
        <p:spPr>
          <a:xfrm>
            <a:off x="2491055" y="4835944"/>
            <a:ext cx="4195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rgbClr val="292929"/>
                </a:solidFill>
                <a:effectLst/>
                <a:latin typeface="charter"/>
              </a:rPr>
              <a:t>they model the decision boundary between the different classes</a:t>
            </a:r>
            <a:endParaRPr lang="ko-KR" altLang="en-US" sz="1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4398D42-80B0-4C0C-8B47-C7BE68A76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983" y="2529920"/>
            <a:ext cx="844875" cy="4565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97BA32-9046-43C4-AC60-3703C841E990}"/>
              </a:ext>
            </a:extLst>
          </p:cNvPr>
          <p:cNvSpPr txBox="1"/>
          <p:nvPr/>
        </p:nvSpPr>
        <p:spPr>
          <a:xfrm>
            <a:off x="9644215" y="2221760"/>
            <a:ext cx="14573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C00000"/>
                </a:solidFill>
              </a:rPr>
              <a:t>Using</a:t>
            </a:r>
            <a:r>
              <a:rPr lang="ko-KR" altLang="en-US" sz="1050" b="1" dirty="0">
                <a:solidFill>
                  <a:srgbClr val="C00000"/>
                </a:solidFill>
              </a:rPr>
              <a:t> </a:t>
            </a:r>
            <a:r>
              <a:rPr lang="en-US" altLang="ko-KR" sz="1050" b="1" dirty="0" err="1">
                <a:solidFill>
                  <a:srgbClr val="C00000"/>
                </a:solidFill>
              </a:rPr>
              <a:t>Bayes’rule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A6D1D274-1A87-46A2-9A99-9B5C00E4D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92" y="5329839"/>
            <a:ext cx="1596807" cy="61070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DA8E90E-58AD-476B-8392-11627B7DD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603" y="5436857"/>
            <a:ext cx="2951534" cy="1039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E47A63-DA44-47EF-88D5-495ABAAAF261}"/>
                  </a:ext>
                </a:extLst>
              </p:cNvPr>
              <p:cNvSpPr txBox="1"/>
              <p:nvPr/>
            </p:nvSpPr>
            <p:spPr>
              <a:xfrm flipH="1">
                <a:off x="8530556" y="6162476"/>
                <a:ext cx="1842345" cy="29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6E47A63-DA44-47EF-88D5-495ABAAA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530556" y="6162476"/>
                <a:ext cx="1842345" cy="291618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E5BF348-B758-40A1-9C7F-7860E5451D97}"/>
              </a:ext>
            </a:extLst>
          </p:cNvPr>
          <p:cNvSpPr txBox="1"/>
          <p:nvPr/>
        </p:nvSpPr>
        <p:spPr>
          <a:xfrm>
            <a:off x="5085434" y="4458251"/>
            <a:ext cx="15552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C00000"/>
                </a:solidFill>
                <a:highlight>
                  <a:srgbClr val="FFFF00"/>
                </a:highlight>
              </a:rPr>
              <a:t>Conditional Random </a:t>
            </a:r>
          </a:p>
          <a:p>
            <a:pPr algn="ctr"/>
            <a:r>
              <a:rPr lang="en-US" altLang="ko-KR" sz="1050" b="1" dirty="0">
                <a:solidFill>
                  <a:srgbClr val="C00000"/>
                </a:solidFill>
                <a:highlight>
                  <a:srgbClr val="FFFF00"/>
                </a:highlight>
              </a:rPr>
              <a:t>Fields</a:t>
            </a:r>
            <a:endParaRPr lang="ko-KR" altLang="en-US" sz="105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9428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정확한 개념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5E39-F3C2-4E3C-ABD3-E0221E5B0483}"/>
              </a:ext>
            </a:extLst>
          </p:cNvPr>
          <p:cNvSpPr txBox="1"/>
          <p:nvPr/>
        </p:nvSpPr>
        <p:spPr>
          <a:xfrm>
            <a:off x="4588777" y="6527441"/>
            <a:ext cx="7540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b="0" i="0" dirty="0">
                <a:solidFill>
                  <a:srgbClr val="292929"/>
                </a:solidFill>
                <a:effectLst/>
                <a:latin typeface="fell"/>
                <a:hlinkClick r:id="rId2"/>
              </a:rPr>
              <a:t>Overview of Conditional Random Fields</a:t>
            </a:r>
            <a:endParaRPr lang="en-US" altLang="ko-KR" sz="900" i="0" dirty="0">
              <a:solidFill>
                <a:srgbClr val="313237"/>
              </a:solidFill>
              <a:effectLst/>
              <a:latin typeface="Work San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EA3C81-FD68-4112-9B51-2373240DAFB0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7EF7C9-3D6B-459D-8A68-AAE5CD2DB543}"/>
              </a:ext>
            </a:extLst>
          </p:cNvPr>
          <p:cNvSpPr txBox="1"/>
          <p:nvPr/>
        </p:nvSpPr>
        <p:spPr>
          <a:xfrm>
            <a:off x="967996" y="1342118"/>
            <a:ext cx="312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292929"/>
                </a:solidFill>
                <a:effectLst/>
                <a:latin typeface="sohne"/>
              </a:rPr>
              <a:t>What Discriminative classifiers are</a:t>
            </a:r>
            <a:endParaRPr lang="en-US" altLang="ko-KR" sz="1400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B81FED-9B34-4F7E-B7B4-18DEFADD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42" y="1711450"/>
            <a:ext cx="4399079" cy="32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6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5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Random Field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정확한 개념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A5E39-F3C2-4E3C-ABD3-E0221E5B0483}"/>
              </a:ext>
            </a:extLst>
          </p:cNvPr>
          <p:cNvSpPr txBox="1"/>
          <p:nvPr/>
        </p:nvSpPr>
        <p:spPr>
          <a:xfrm>
            <a:off x="4588777" y="6527441"/>
            <a:ext cx="754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b="0" i="0" dirty="0">
                <a:solidFill>
                  <a:srgbClr val="292929"/>
                </a:solidFill>
                <a:effectLst/>
                <a:latin typeface="fell"/>
                <a:hlinkClick r:id="rId2"/>
              </a:rPr>
              <a:t>Overview of Conditional Random Fields</a:t>
            </a:r>
            <a:endParaRPr lang="en-US" altLang="ko-KR" sz="900" b="0" i="0" dirty="0">
              <a:solidFill>
                <a:srgbClr val="292929"/>
              </a:solidFill>
              <a:effectLst/>
              <a:latin typeface="fell"/>
            </a:endParaRPr>
          </a:p>
          <a:p>
            <a:r>
              <a:rPr lang="en-US" altLang="ko-KR" sz="900" dirty="0">
                <a:solidFill>
                  <a:srgbClr val="292929"/>
                </a:solidFill>
                <a:latin typeface="fell"/>
              </a:rPr>
              <a:t>          : http://blog.echen.me/2012/01/03/introduction-to-conditional-random-fields/</a:t>
            </a:r>
            <a:endParaRPr lang="en-US" altLang="ko-KR" sz="900" i="0" dirty="0">
              <a:solidFill>
                <a:srgbClr val="313237"/>
              </a:solidFill>
              <a:effectLst/>
              <a:latin typeface="Work San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EA3C81-FD68-4112-9B51-2373240DAFB0}"/>
              </a:ext>
            </a:extLst>
          </p:cNvPr>
          <p:cNvCxnSpPr>
            <a:cxnSpLocks/>
          </p:cNvCxnSpPr>
          <p:nvPr/>
        </p:nvCxnSpPr>
        <p:spPr>
          <a:xfrm>
            <a:off x="4588778" y="6561126"/>
            <a:ext cx="7257391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30EAC38-0882-45ED-8C2C-5F922AF9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3" y="1700266"/>
            <a:ext cx="1566757" cy="599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3C0D37-2224-42D1-B779-6730FB1F1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485" y="3160774"/>
            <a:ext cx="2576526" cy="1028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4C3B3A-85CC-4231-B63F-9DE8135E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89" y="2342350"/>
            <a:ext cx="3866126" cy="7490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DC60F3-A117-491A-9FC3-B6DD3149D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20" y="4159260"/>
            <a:ext cx="4019997" cy="9515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67EF7C9-3D6B-459D-8A68-AAE5CD2DB543}"/>
              </a:ext>
            </a:extLst>
          </p:cNvPr>
          <p:cNvSpPr txBox="1"/>
          <p:nvPr/>
        </p:nvSpPr>
        <p:spPr>
          <a:xfrm>
            <a:off x="967996" y="1342118"/>
            <a:ext cx="4465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292929"/>
                </a:solidFill>
                <a:effectLst/>
                <a:latin typeface="sohne"/>
              </a:rPr>
              <a:t>Mathematical overview of Conditional Random Fields</a:t>
            </a:r>
            <a:endParaRPr lang="en-US" altLang="ko-KR" sz="1400" b="0" i="0" dirty="0">
              <a:solidFill>
                <a:srgbClr val="292929"/>
              </a:solidFill>
              <a:effectLst/>
              <a:latin typeface="so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E9777C0-55AF-47CC-B763-1C1906A25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893" y="5896729"/>
            <a:ext cx="2837598" cy="9612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15F2D3E-9F44-492A-B9CE-3B8C87295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269" y="5055801"/>
            <a:ext cx="3734846" cy="7633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CB7CDF-D2C2-429A-8C8C-C33C908A5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257" y="1735059"/>
            <a:ext cx="4396876" cy="690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80396-ABA2-4627-954B-529D3EF86F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628" y="2567683"/>
            <a:ext cx="4656133" cy="11861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8FADE5-9F17-491E-82FA-940D0C0329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7124" y="3753865"/>
            <a:ext cx="4393010" cy="9345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2EA2027-5482-4ECE-8521-69718206DF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4281" y="4686266"/>
            <a:ext cx="2911132" cy="10834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6D27EC-C4B2-43A8-BA9B-1A18EC25A4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8880" y="5736097"/>
            <a:ext cx="2516780" cy="7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76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6E2FB1-06B4-48A9-8CBE-C6146394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8" y="2484194"/>
            <a:ext cx="5931515" cy="2791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3B124-1BF4-4F90-8ADC-D84A6EB3E862}"/>
              </a:ext>
            </a:extLst>
          </p:cNvPr>
          <p:cNvSpPr txBox="1"/>
          <p:nvPr/>
        </p:nvSpPr>
        <p:spPr>
          <a:xfrm>
            <a:off x="779678" y="1620891"/>
            <a:ext cx="1141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IMAGE SEGMENTATION WITH DEEP CONVOLUTIONAL NETS AND FULLY CONNECTED CRFS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53DC0-9333-4720-95EF-6AC5D808A168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D5C6C0-C30D-4D25-8F15-19755F266A9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373EED-66FD-40A3-87FD-127B0CF1183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크거나 작은 경우 성능이 낮음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지역적인 정보로만 예측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여도 다르게 라벨링을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무시되는 문제가 있음  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이용해도 한계가 있음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6CF37-CBAA-4B20-B85D-D6B2F405E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77" y="2122429"/>
            <a:ext cx="4732964" cy="439714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B84BF75-F931-424D-9A51-2656609CAEC7}"/>
              </a:ext>
            </a:extLst>
          </p:cNvPr>
          <p:cNvCxnSpPr>
            <a:cxnSpLocks/>
          </p:cNvCxnSpPr>
          <p:nvPr/>
        </p:nvCxnSpPr>
        <p:spPr>
          <a:xfrm>
            <a:off x="6274966" y="1656865"/>
            <a:ext cx="4811543" cy="465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B5D85-9303-4746-8245-7AA7499A880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3A9355-65F7-40DB-A144-BE43C04D81F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4902E-C1A0-457C-AB17-C2915072E08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디테일한 모습이 사라지는 문제가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자체의 문제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(coarse)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절차가 너무 간단함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단순한 절차가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nonlinear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학습하기 어려움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어느정도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modulabs-biomedical.github.io/assets/images/posts/2018-01-03-Learning_Deconvolution_Network_for_Semantic_Segmentation/fig5.jpg">
            <a:extLst>
              <a:ext uri="{FF2B5EF4-FFF2-40B4-BE49-F238E27FC236}">
                <a16:creationId xmlns:a16="http://schemas.microsoft.com/office/drawing/2014/main" id="{8A696E70-561E-4E9E-BAAD-21AD657DD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17"/>
          <a:stretch/>
        </p:blipFill>
        <p:spPr bwMode="auto">
          <a:xfrm>
            <a:off x="1205005" y="3101282"/>
            <a:ext cx="5053181" cy="326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89CFB-1F25-41AB-88B1-37A60090E83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B972D-0AA6-4AF7-94EF-B448D40F895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2179-3EB5-4A03-BCE5-7B850AB479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1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Network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+ unpooling + ReLU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AF73A4-91FC-4B87-A551-89B4F70B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2277436"/>
            <a:ext cx="11046733" cy="278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6F33F-F2F6-4A5C-8DA8-5099460ECFC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2AA73-8CBF-4CB9-8DCF-948702A2B73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72176E-DCD1-4C70-A3C4-5E19FA2FCBA3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이슈를 해결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modulabs-biomedical.github.io/assets/images/posts/2018-01-03-Learning_Deconvolution_Network_for_Semantic_Segmentation/edge-box.jpg">
            <a:extLst>
              <a:ext uri="{FF2B5EF4-FFF2-40B4-BE49-F238E27FC236}">
                <a16:creationId xmlns:a16="http://schemas.microsoft.com/office/drawing/2014/main" id="{E85288EA-42AA-48E5-BA19-FBE9DE07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7" y="2823363"/>
            <a:ext cx="4658386" cy="36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7BB848-635E-4398-B5E9-75499A06BCA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50E2A0-DF66-467E-8BA8-2005226F841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C5883C-FB24-4CA5-BAD3-8B92AA6F9C2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7999</TotalTime>
  <Words>4203</Words>
  <Application>Microsoft Office PowerPoint</Application>
  <PresentationFormat>와이드스크린</PresentationFormat>
  <Paragraphs>523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0" baseType="lpstr">
      <vt:lpstr>charter</vt:lpstr>
      <vt:lpstr>fell</vt:lpstr>
      <vt:lpstr>sohne</vt:lpstr>
      <vt:lpstr>Work Sans</vt:lpstr>
      <vt:lpstr>나눔바른고딕</vt:lpstr>
      <vt:lpstr>나눔스퀘어</vt:lpstr>
      <vt:lpstr>맑은 고딕</vt:lpstr>
      <vt:lpstr>Arial</vt:lpstr>
      <vt:lpstr>Cambria Math</vt:lpstr>
      <vt:lpstr>Segoe UI Historic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이해중</cp:lastModifiedBy>
  <cp:revision>279</cp:revision>
  <dcterms:created xsi:type="dcterms:W3CDTF">2020-12-05T01:59:52Z</dcterms:created>
  <dcterms:modified xsi:type="dcterms:W3CDTF">2021-01-22T05:22:04Z</dcterms:modified>
</cp:coreProperties>
</file>